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5" r:id="rId3"/>
    <p:sldId id="257" r:id="rId4"/>
    <p:sldId id="258" r:id="rId5"/>
    <p:sldId id="259" r:id="rId6"/>
    <p:sldId id="277" r:id="rId7"/>
    <p:sldId id="260" r:id="rId8"/>
    <p:sldId id="261" r:id="rId9"/>
    <p:sldId id="262" r:id="rId10"/>
    <p:sldId id="268" r:id="rId11"/>
    <p:sldId id="269" r:id="rId12"/>
    <p:sldId id="267" r:id="rId13"/>
    <p:sldId id="272" r:id="rId14"/>
    <p:sldId id="273" r:id="rId15"/>
    <p:sldId id="274" r:id="rId16"/>
    <p:sldId id="275"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A07DB-3563-4757-BD41-1EC7047752AC}"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21231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A07DB-3563-4757-BD41-1EC7047752AC}"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65801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A07DB-3563-4757-BD41-1EC7047752AC}"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314630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A07DB-3563-4757-BD41-1EC7047752AC}"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2755004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A07DB-3563-4757-BD41-1EC7047752AC}"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123203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A07DB-3563-4757-BD41-1EC7047752AC}"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264979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A07DB-3563-4757-BD41-1EC7047752AC}"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93948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A07DB-3563-4757-BD41-1EC7047752AC}"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296411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A07DB-3563-4757-BD41-1EC7047752AC}"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424414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A07DB-3563-4757-BD41-1EC7047752AC}"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257275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A07DB-3563-4757-BD41-1EC7047752AC}"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8760F-6B1F-4765-86F9-91347D0445DA}" type="slidenum">
              <a:rPr lang="en-US" smtClean="0"/>
              <a:t>‹#›</a:t>
            </a:fld>
            <a:endParaRPr lang="en-US"/>
          </a:p>
        </p:txBody>
      </p:sp>
    </p:spTree>
    <p:extLst>
      <p:ext uri="{BB962C8B-B14F-4D97-AF65-F5344CB8AC3E}">
        <p14:creationId xmlns:p14="http://schemas.microsoft.com/office/powerpoint/2010/main" val="409631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A07DB-3563-4757-BD41-1EC7047752AC}" type="datetimeFigureOut">
              <a:rPr lang="en-US" smtClean="0"/>
              <a:t>2/13/2020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8760F-6B1F-4765-86F9-91347D0445DA}" type="slidenum">
              <a:rPr lang="en-US" smtClean="0"/>
              <a:t>‹#›</a:t>
            </a:fld>
            <a:endParaRPr lang="en-US"/>
          </a:p>
        </p:txBody>
      </p:sp>
    </p:spTree>
    <p:extLst>
      <p:ext uri="{BB962C8B-B14F-4D97-AF65-F5344CB8AC3E}">
        <p14:creationId xmlns:p14="http://schemas.microsoft.com/office/powerpoint/2010/main" val="2099659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p:spPr>
        <p:txBody>
          <a:bodyPr>
            <a:noAutofit/>
          </a:bodyPr>
          <a:lstStyle/>
          <a:p>
            <a:r>
              <a:rPr lang="en-US" sz="9600" dirty="0" smtClean="0"/>
              <a:t>W-51 TOWER INSTALLATION</a:t>
            </a:r>
            <a:endParaRPr lang="en-US" sz="9600" dirty="0"/>
          </a:p>
        </p:txBody>
      </p:sp>
      <p:sp>
        <p:nvSpPr>
          <p:cNvPr id="3" name="Subtitle 2"/>
          <p:cNvSpPr>
            <a:spLocks noGrp="1"/>
          </p:cNvSpPr>
          <p:nvPr>
            <p:ph type="subTitle" idx="1"/>
          </p:nvPr>
        </p:nvSpPr>
        <p:spPr>
          <a:xfrm>
            <a:off x="1371600" y="3886200"/>
            <a:ext cx="6400800" cy="2133600"/>
          </a:xfrm>
        </p:spPr>
        <p:txBody>
          <a:bodyPr>
            <a:noAutofit/>
          </a:bodyPr>
          <a:lstStyle/>
          <a:p>
            <a:pPr algn="just"/>
            <a:r>
              <a:rPr lang="en-US" sz="2800" b="1" dirty="0" smtClean="0"/>
              <a:t>The smaller W-51 tower needed an appropriate base, so K6OK designed a new rebar cage and base assembly.  The hole was to be 48 X 48 X 40 inches.  The rebar frame was 42 X 42 X 32</a:t>
            </a:r>
            <a:endParaRPr lang="en-US" sz="2800" b="1" dirty="0"/>
          </a:p>
        </p:txBody>
      </p:sp>
    </p:spTree>
    <p:extLst>
      <p:ext uri="{BB962C8B-B14F-4D97-AF65-F5344CB8AC3E}">
        <p14:creationId xmlns:p14="http://schemas.microsoft.com/office/powerpoint/2010/main" val="3785171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a:t>
            </a:r>
            <a:endParaRPr lang="en-US" dirty="0"/>
          </a:p>
        </p:txBody>
      </p:sp>
      <p:sp>
        <p:nvSpPr>
          <p:cNvPr id="4" name="Content Placeholder 3"/>
          <p:cNvSpPr>
            <a:spLocks noGrp="1"/>
          </p:cNvSpPr>
          <p:nvPr>
            <p:ph idx="1"/>
          </p:nvPr>
        </p:nvSpPr>
        <p:spPr/>
        <p:txBody>
          <a:bodyPr>
            <a:normAutofit lnSpcReduction="10000"/>
          </a:bodyPr>
          <a:lstStyle/>
          <a:p>
            <a:r>
              <a:rPr lang="en-US" sz="2400" dirty="0" smtClean="0"/>
              <a:t>With the frame ready, I ordered 2.5 yards of 6 sack concrete.  The concrete company could deliver that afternoon or in a week.  I choose to try to d</a:t>
            </a:r>
            <a:r>
              <a:rPr lang="en-US" sz="2400" dirty="0"/>
              <a:t>o it all alone </a:t>
            </a:r>
            <a:r>
              <a:rPr lang="en-US" sz="2400" dirty="0" smtClean="0"/>
              <a:t>that afternoon (</a:t>
            </a:r>
            <a:r>
              <a:rPr lang="en-US" sz="2400" dirty="0" smtClean="0">
                <a:solidFill>
                  <a:srgbClr val="FF0000"/>
                </a:solidFill>
              </a:rPr>
              <a:t>ERROR</a:t>
            </a:r>
            <a:r>
              <a:rPr lang="en-US" sz="2400" dirty="0" smtClean="0"/>
              <a:t>).</a:t>
            </a:r>
          </a:p>
          <a:p>
            <a:r>
              <a:rPr lang="en-US" sz="2400" dirty="0" smtClean="0"/>
              <a:t>The truck arrived and started pouring into the left side.  I had problems spreading out the very stiff concrete.  Driver made it worse by dumping a yard on the left side.  He reset and finished the pour into the middle of the forms.</a:t>
            </a:r>
          </a:p>
          <a:p>
            <a:r>
              <a:rPr lang="en-US" sz="2400" dirty="0" smtClean="0"/>
              <a:t>As it tried to clean up the surface and finish off the edges, I noticed that the right corner of the base is a half inch high.  The mass of concrete has pushed and rotated the base.  I was too busy to notice the frame getting out of level (</a:t>
            </a:r>
            <a:r>
              <a:rPr lang="en-US" sz="2400" dirty="0" smtClean="0">
                <a:solidFill>
                  <a:srgbClr val="FF0000"/>
                </a:solidFill>
              </a:rPr>
              <a:t>DISASTER</a:t>
            </a:r>
            <a:r>
              <a:rPr lang="en-US" sz="2400" dirty="0" smtClean="0"/>
              <a:t>).</a:t>
            </a:r>
            <a:endParaRPr lang="en-US" sz="2400" dirty="0"/>
          </a:p>
          <a:p>
            <a:endParaRPr lang="en-US" sz="2400" dirty="0" smtClean="0"/>
          </a:p>
        </p:txBody>
      </p:sp>
    </p:spTree>
    <p:extLst>
      <p:ext uri="{BB962C8B-B14F-4D97-AF65-F5344CB8AC3E}">
        <p14:creationId xmlns:p14="http://schemas.microsoft.com/office/powerpoint/2010/main" val="3562744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ACT OF DESPERATION</a:t>
            </a:r>
            <a:endParaRPr lang="en-US" dirty="0"/>
          </a:p>
        </p:txBody>
      </p:sp>
      <p:sp>
        <p:nvSpPr>
          <p:cNvPr id="3" name="Content Placeholder 2"/>
          <p:cNvSpPr>
            <a:spLocks noGrp="1"/>
          </p:cNvSpPr>
          <p:nvPr>
            <p:ph idx="1"/>
          </p:nvPr>
        </p:nvSpPr>
        <p:spPr/>
        <p:txBody>
          <a:bodyPr>
            <a:normAutofit/>
          </a:bodyPr>
          <a:lstStyle/>
          <a:p>
            <a:r>
              <a:rPr lang="en-US" sz="2400" dirty="0" smtClean="0"/>
              <a:t>Once concrete is poured, its almost impossible to move any frame to correct a problem.  I tried everything I could think of to get the frame level.  Nothing worked and the concrete was drying (</a:t>
            </a:r>
            <a:r>
              <a:rPr lang="en-US" sz="2400" dirty="0" smtClean="0">
                <a:solidFill>
                  <a:srgbClr val="FF0000"/>
                </a:solidFill>
              </a:rPr>
              <a:t>PANIC</a:t>
            </a:r>
            <a:r>
              <a:rPr lang="en-US" sz="2400" dirty="0" smtClean="0"/>
              <a:t>).  A lot of time and money was about to be lost.</a:t>
            </a:r>
          </a:p>
          <a:p>
            <a:r>
              <a:rPr lang="en-US" sz="2400" dirty="0" smtClean="0"/>
              <a:t>In frustration, I took an 8 pound sledge-hammer and bashed the right corner of the frame.  </a:t>
            </a:r>
            <a:r>
              <a:rPr lang="en-US" sz="2400" dirty="0" smtClean="0">
                <a:solidFill>
                  <a:srgbClr val="FF0000"/>
                </a:solidFill>
              </a:rPr>
              <a:t>It slightly moved!  </a:t>
            </a:r>
            <a:r>
              <a:rPr lang="en-US" sz="2400" dirty="0" smtClean="0"/>
              <a:t>There was now hope but I had to act fast.</a:t>
            </a:r>
          </a:p>
          <a:p>
            <a:r>
              <a:rPr lang="en-US" sz="2400" dirty="0" smtClean="0"/>
              <a:t>Bumper jacks were placed under the supports for the left and rear corners.  Continued pounding of the right corner resulted in the frame slowly coming into level.  I was exhausted after over an hour of effort.</a:t>
            </a:r>
            <a:endParaRPr lang="en-US" sz="2400" dirty="0"/>
          </a:p>
        </p:txBody>
      </p:sp>
    </p:spTree>
    <p:extLst>
      <p:ext uri="{BB962C8B-B14F-4D97-AF65-F5344CB8AC3E}">
        <p14:creationId xmlns:p14="http://schemas.microsoft.com/office/powerpoint/2010/main" val="1463202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BASE FROM HELL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1958181"/>
            <a:ext cx="5080000" cy="3810000"/>
          </a:xfrm>
        </p:spPr>
      </p:pic>
    </p:spTree>
    <p:extLst>
      <p:ext uri="{BB962C8B-B14F-4D97-AF65-F5344CB8AC3E}">
        <p14:creationId xmlns:p14="http://schemas.microsoft.com/office/powerpoint/2010/main" val="3513359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752600"/>
          </a:xfrm>
        </p:spPr>
        <p:txBody>
          <a:bodyPr>
            <a:normAutofit fontScale="90000"/>
          </a:bodyPr>
          <a:lstStyle/>
          <a:p>
            <a:r>
              <a:rPr lang="en-US" sz="3200" dirty="0" smtClean="0"/>
              <a:t>RAISING FIXTURE INSTALLED.</a:t>
            </a:r>
            <a:br>
              <a:rPr lang="en-US" sz="3200" dirty="0" smtClean="0"/>
            </a:br>
            <a:r>
              <a:rPr lang="en-US" sz="3200" dirty="0" smtClean="0"/>
              <a:t>  It’s almost as heavy as the tower, so some cheap wheels were added to the front holes and the fixture was dragged to the base.</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981199"/>
            <a:ext cx="5756152" cy="4368919"/>
          </a:xfrm>
        </p:spPr>
      </p:pic>
    </p:spTree>
    <p:extLst>
      <p:ext uri="{BB962C8B-B14F-4D97-AF65-F5344CB8AC3E}">
        <p14:creationId xmlns:p14="http://schemas.microsoft.com/office/powerpoint/2010/main" val="293050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534400" cy="1752600"/>
          </a:xfrm>
        </p:spPr>
        <p:txBody>
          <a:bodyPr>
            <a:noAutofit/>
          </a:bodyPr>
          <a:lstStyle/>
          <a:p>
            <a:pPr algn="just"/>
            <a:r>
              <a:rPr lang="en-US" sz="2400" dirty="0" smtClean="0"/>
              <a:t>The base is ready, but the tower is 140 feet away and I have run out of help.  It was time to go old school:  </a:t>
            </a:r>
            <a:r>
              <a:rPr lang="en-US" sz="2400" dirty="0" smtClean="0">
                <a:solidFill>
                  <a:srgbClr val="FF0000"/>
                </a:solidFill>
              </a:rPr>
              <a:t>“GO EGYPTIAN”. </a:t>
            </a:r>
            <a:r>
              <a:rPr lang="en-US" sz="2400" dirty="0" smtClean="0"/>
              <a:t>Peeler cores were cut to make 4 rollers.  With a 2X4 for an adjuster, the tower was moved over uneven ground to the base in about 20 minutes.</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773" y="2667000"/>
            <a:ext cx="4064001" cy="304800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789" y="2667000"/>
            <a:ext cx="4064000" cy="3048000"/>
          </a:xfrm>
          <a:prstGeom prst="rect">
            <a:avLst/>
          </a:prstGeom>
        </p:spPr>
      </p:pic>
    </p:spTree>
    <p:extLst>
      <p:ext uri="{BB962C8B-B14F-4D97-AF65-F5344CB8AC3E}">
        <p14:creationId xmlns:p14="http://schemas.microsoft.com/office/powerpoint/2010/main" val="32329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Cable and pulley are rigged and the tower is ready to go vertical.  The rotor, thrust bearing, mast and side arms were installed first.</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1829" y="2371458"/>
            <a:ext cx="4095572" cy="307167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7400" y="2371458"/>
            <a:ext cx="4089400" cy="3067050"/>
          </a:xfrm>
          <a:prstGeom prst="rect">
            <a:avLst/>
          </a:prstGeom>
        </p:spPr>
      </p:pic>
    </p:spTree>
    <p:extLst>
      <p:ext uri="{BB962C8B-B14F-4D97-AF65-F5344CB8AC3E}">
        <p14:creationId xmlns:p14="http://schemas.microsoft.com/office/powerpoint/2010/main" val="3631523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A pulley was rigged on the mast and the 30 meter beam was hoisted into place.  Rotor cable and coax was attached and tested before the tower was raised to full height.</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8830" y="1600200"/>
            <a:ext cx="4306339" cy="4525963"/>
          </a:xfrm>
        </p:spPr>
      </p:pic>
    </p:spTree>
    <p:extLst>
      <p:ext uri="{BB962C8B-B14F-4D97-AF65-F5344CB8AC3E}">
        <p14:creationId xmlns:p14="http://schemas.microsoft.com/office/powerpoint/2010/main" val="1799703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Never do concrete pouring work alone.  You need more hands and eyes.</a:t>
            </a:r>
          </a:p>
          <a:p>
            <a:r>
              <a:rPr lang="en-US" dirty="0" smtClean="0"/>
              <a:t>If you have tough soil, rent the jack hammer.</a:t>
            </a:r>
          </a:p>
          <a:p>
            <a:r>
              <a:rPr lang="en-US" dirty="0"/>
              <a:t>Specify all rebar to be made for welding (W</a:t>
            </a:r>
            <a:r>
              <a:rPr lang="en-US" dirty="0" smtClean="0"/>
              <a:t>).</a:t>
            </a:r>
          </a:p>
          <a:p>
            <a:r>
              <a:rPr lang="en-US" dirty="0" smtClean="0"/>
              <a:t>Specify “wet” poured cement.  </a:t>
            </a:r>
          </a:p>
          <a:p>
            <a:r>
              <a:rPr lang="en-US" dirty="0" smtClean="0"/>
              <a:t>Always cover the hole at night.</a:t>
            </a:r>
          </a:p>
          <a:p>
            <a:r>
              <a:rPr lang="en-US" dirty="0" smtClean="0"/>
              <a:t>Weld the base support with an arc welder.  You may need the extra strength.</a:t>
            </a:r>
          </a:p>
          <a:p>
            <a:r>
              <a:rPr lang="en-US" dirty="0"/>
              <a:t>Always have a </a:t>
            </a:r>
            <a:r>
              <a:rPr lang="en-US" dirty="0" smtClean="0"/>
              <a:t>sledge-hammer </a:t>
            </a:r>
            <a:r>
              <a:rPr lang="en-US" dirty="0"/>
              <a:t>handy</a:t>
            </a:r>
            <a:r>
              <a:rPr lang="en-US" dirty="0" smtClean="0"/>
              <a:t>.</a:t>
            </a:r>
          </a:p>
          <a:p>
            <a:r>
              <a:rPr lang="en-US" dirty="0" smtClean="0"/>
              <a:t>Never give up.  Walking away assures failure.</a:t>
            </a:r>
            <a:endParaRPr lang="en-US" dirty="0"/>
          </a:p>
        </p:txBody>
      </p:sp>
    </p:spTree>
    <p:extLst>
      <p:ext uri="{BB962C8B-B14F-4D97-AF65-F5344CB8AC3E}">
        <p14:creationId xmlns:p14="http://schemas.microsoft.com/office/powerpoint/2010/main" val="2885335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idx="1"/>
          </p:nvPr>
        </p:nvSpPr>
        <p:spPr/>
        <p:txBody>
          <a:bodyPr/>
          <a:lstStyle/>
          <a:p>
            <a:r>
              <a:rPr lang="en-US" dirty="0" smtClean="0"/>
              <a:t>Steel fabrication:  $58.74</a:t>
            </a:r>
          </a:p>
          <a:p>
            <a:r>
              <a:rPr lang="en-US" dirty="0" smtClean="0"/>
              <a:t>Shop welding (required on the ears):  $60</a:t>
            </a:r>
          </a:p>
          <a:p>
            <a:r>
              <a:rPr lang="en-US" dirty="0" smtClean="0"/>
              <a:t>Cement delivered:  $573.72</a:t>
            </a:r>
          </a:p>
          <a:p>
            <a:r>
              <a:rPr lang="en-US" dirty="0" smtClean="0"/>
              <a:t>Jack-hammer rental (1 day):  $86.33</a:t>
            </a:r>
          </a:p>
          <a:p>
            <a:r>
              <a:rPr lang="en-US" smtClean="0"/>
              <a:t>Rebar was all </a:t>
            </a:r>
            <a:r>
              <a:rPr lang="en-US" dirty="0" smtClean="0"/>
              <a:t>cut to size:   $62.00</a:t>
            </a:r>
          </a:p>
          <a:p>
            <a:r>
              <a:rPr lang="en-US" dirty="0" smtClean="0"/>
              <a:t>DIY savings:  $500+</a:t>
            </a:r>
            <a:endParaRPr lang="en-US" dirty="0"/>
          </a:p>
        </p:txBody>
      </p:sp>
    </p:spTree>
    <p:extLst>
      <p:ext uri="{BB962C8B-B14F-4D97-AF65-F5344CB8AC3E}">
        <p14:creationId xmlns:p14="http://schemas.microsoft.com/office/powerpoint/2010/main" val="2039695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Wilton hardpan requires a 20 pound jack hammer.  Adult children are also  useful.</a:t>
            </a:r>
            <a:endParaRPr lang="en-US"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1958181"/>
            <a:ext cx="5080000" cy="3810000"/>
          </a:xfrm>
        </p:spPr>
      </p:pic>
    </p:spTree>
    <p:extLst>
      <p:ext uri="{BB962C8B-B14F-4D97-AF65-F5344CB8AC3E}">
        <p14:creationId xmlns:p14="http://schemas.microsoft.com/office/powerpoint/2010/main" val="3470076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out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1958181"/>
            <a:ext cx="5080000" cy="3810000"/>
          </a:xfrm>
        </p:spPr>
      </p:pic>
    </p:spTree>
    <p:extLst>
      <p:ext uri="{BB962C8B-B14F-4D97-AF65-F5344CB8AC3E}">
        <p14:creationId xmlns:p14="http://schemas.microsoft.com/office/powerpoint/2010/main" val="190975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2000" dirty="0" smtClean="0"/>
              <a:t>When water was added to the hole overnight to help digging, some critter stopped by to investigate.  Lucky the hole wasn’t too deep at the time and he could get out.  Trapping a skunk in a deep hole would be a serious problem.</a:t>
            </a:r>
            <a:br>
              <a:rPr lang="en-US" sz="2000" dirty="0" smtClean="0"/>
            </a:br>
            <a:r>
              <a:rPr lang="en-US" sz="2000" dirty="0" smtClean="0"/>
              <a:t>This critter:  a raccoon.</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752600"/>
            <a:ext cx="6034617" cy="4525963"/>
          </a:xfrm>
        </p:spPr>
      </p:pic>
    </p:spTree>
    <p:extLst>
      <p:ext uri="{BB962C8B-B14F-4D97-AF65-F5344CB8AC3E}">
        <p14:creationId xmlns:p14="http://schemas.microsoft.com/office/powerpoint/2010/main" val="2250797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algn="just"/>
            <a:r>
              <a:rPr lang="en-US" sz="2400" dirty="0" smtClean="0"/>
              <a:t>Half inch (#4) </a:t>
            </a:r>
            <a:r>
              <a:rPr lang="en-US" sz="2400" dirty="0" err="1" smtClean="0"/>
              <a:t>weldable</a:t>
            </a:r>
            <a:r>
              <a:rPr lang="en-US" sz="2400" dirty="0" smtClean="0"/>
              <a:t> rebar was used for all bracing.  A fixture was made to hold the bars while welding.  Six squares were made and overlapped.  The final levels were welded to the #5 vertical corners. </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905000"/>
            <a:ext cx="5080000" cy="3810000"/>
          </a:xfrm>
        </p:spPr>
      </p:pic>
    </p:spTree>
    <p:extLst>
      <p:ext uri="{BB962C8B-B14F-4D97-AF65-F5344CB8AC3E}">
        <p14:creationId xmlns:p14="http://schemas.microsoft.com/office/powerpoint/2010/main" val="2437319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Welding Fixture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1600199"/>
            <a:ext cx="6225746" cy="4818727"/>
          </a:xfrm>
        </p:spPr>
      </p:pic>
    </p:spTree>
    <p:extLst>
      <p:ext uri="{BB962C8B-B14F-4D97-AF65-F5344CB8AC3E}">
        <p14:creationId xmlns:p14="http://schemas.microsoft.com/office/powerpoint/2010/main" val="335091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just"/>
            <a:r>
              <a:rPr lang="en-US" sz="2200" dirty="0" smtClean="0"/>
              <a:t>The three long plates and the shorter plate, used to mount the raising fixture, were welded to the #8 rebar.  The bracing was attached </a:t>
            </a:r>
            <a:r>
              <a:rPr lang="en-US" sz="2200" dirty="0"/>
              <a:t>using a </a:t>
            </a:r>
            <a:r>
              <a:rPr lang="en-US" sz="2200" dirty="0" smtClean="0"/>
              <a:t>portable wire </a:t>
            </a:r>
            <a:r>
              <a:rPr lang="en-US" sz="2200" dirty="0"/>
              <a:t>welder while </a:t>
            </a:r>
            <a:r>
              <a:rPr lang="en-US" sz="2200" dirty="0" smtClean="0"/>
              <a:t>the legs were mounted to the tower.  The base was removed and  then re-welded with the arc welder to assure strength.  This extra welding would prove to save the project.</a:t>
            </a:r>
            <a:endParaRPr lang="en-US" sz="2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0812" y="1600201"/>
            <a:ext cx="4882376" cy="4495800"/>
          </a:xfrm>
        </p:spPr>
      </p:pic>
    </p:spTree>
    <p:extLst>
      <p:ext uri="{BB962C8B-B14F-4D97-AF65-F5344CB8AC3E}">
        <p14:creationId xmlns:p14="http://schemas.microsoft.com/office/powerpoint/2010/main" val="1138783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000" dirty="0" smtClean="0"/>
              <a:t>The cage was placed into the hole that had 4 inches of gravel and some bricks used to reach the appropriate level.   The base is inserted in the middle of the frame.  The notching of the 2X4s allows the level to sit on the tower attachment plates.</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1958181"/>
            <a:ext cx="5080000" cy="3810000"/>
          </a:xfrm>
        </p:spPr>
      </p:pic>
    </p:spTree>
    <p:extLst>
      <p:ext uri="{BB962C8B-B14F-4D97-AF65-F5344CB8AC3E}">
        <p14:creationId xmlns:p14="http://schemas.microsoft.com/office/powerpoint/2010/main" val="3745986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000" dirty="0" smtClean="0"/>
              <a:t>The tops of the ears were leveled in all directions. Support 2X4s hold the base in position and are screwed to some foundation stakes. The 48 X 48 top frame is supported and leveled in the same way.</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1958181"/>
            <a:ext cx="5080000" cy="3810000"/>
          </a:xfrm>
        </p:spPr>
      </p:pic>
    </p:spTree>
    <p:extLst>
      <p:ext uri="{BB962C8B-B14F-4D97-AF65-F5344CB8AC3E}">
        <p14:creationId xmlns:p14="http://schemas.microsoft.com/office/powerpoint/2010/main" val="404586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842</Words>
  <Application>Microsoft Office PowerPoint</Application>
  <PresentationFormat>On-screen Show (4:3)</PresentationFormat>
  <Paragraphs>39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W-51 TOWER INSTALLATION</vt:lpstr>
      <vt:lpstr>Wilton hardpan requires a 20 pound jack hammer.  Adult children are also  useful.</vt:lpstr>
      <vt:lpstr>Cleaning out</vt:lpstr>
      <vt:lpstr>When water was added to the hole overnight to help digging, some critter stopped by to investigate.  Lucky the hole wasn’t too deep at the time and he could get out.  Trapping a skunk in a deep hole would be a serious problem. This critter:  a raccoon.</vt:lpstr>
      <vt:lpstr>Half inch (#4) weldable rebar was used for all bracing.  A fixture was made to hold the bars while welding.  Six squares were made and overlapped.  The final levels were welded to the #5 vertical corners. </vt:lpstr>
      <vt:lpstr>Welding Fixture</vt:lpstr>
      <vt:lpstr>The three long plates and the shorter plate, used to mount the raising fixture, were welded to the #8 rebar.  The bracing was attached using a portable wire welder while the legs were mounted to the tower.  The base was removed and  then re-welded with the arc welder to assure strength.  This extra welding would prove to save the project.</vt:lpstr>
      <vt:lpstr>The cage was placed into the hole that had 4 inches of gravel and some bricks used to reach the appropriate level.   The base is inserted in the middle of the frame.  The notching of the 2X4s allows the level to sit on the tower attachment plates.</vt:lpstr>
      <vt:lpstr>The tops of the ears were leveled in all directions. Support 2X4s hold the base in position and are screwed to some foundation stakes. The 48 X 48 top frame is supported and leveled in the same way.</vt:lpstr>
      <vt:lpstr>CONCRETE</vt:lpstr>
      <vt:lpstr>FINAL ACT OF DESPERATION</vt:lpstr>
      <vt:lpstr>THE BASE FROM HELL</vt:lpstr>
      <vt:lpstr>RAISING FIXTURE INSTALLED.   It’s almost as heavy as the tower, so some cheap wheels were added to the front holes and the fixture was dragged to the base.</vt:lpstr>
      <vt:lpstr>The base is ready, but the tower is 140 feet away and I have run out of help.  It was time to go old school:  “GO EGYPTIAN”. Peeler cores were cut to make 4 rollers.  With a 2X4 for an adjuster, the tower was moved over uneven ground to the base in about 20 minutes.</vt:lpstr>
      <vt:lpstr>Cable and pulley are rigged and the tower is ready to go vertical.  The rotor, thrust bearing, mast and side arms were installed first.</vt:lpstr>
      <vt:lpstr>A pulley was rigged on the mast and the 30 meter beam was hoisted into place.  Rotor cable and coax was attached and tested before the tower was raised to full height.</vt:lpstr>
      <vt:lpstr>LESSONS LEARNED</vt:lpstr>
      <vt:lpstr>COSTS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pound jack hammer</dc:title>
  <dc:creator>Norm</dc:creator>
  <cp:lastModifiedBy>Norm</cp:lastModifiedBy>
  <cp:revision>47</cp:revision>
  <dcterms:created xsi:type="dcterms:W3CDTF">2017-12-05T03:26:15Z</dcterms:created>
  <dcterms:modified xsi:type="dcterms:W3CDTF">2020-02-13T23:05:56Z</dcterms:modified>
</cp:coreProperties>
</file>